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5" r:id="rId4"/>
    <p:sldId id="276" r:id="rId5"/>
    <p:sldId id="277" r:id="rId6"/>
    <p:sldId id="278" r:id="rId7"/>
    <p:sldId id="284" r:id="rId8"/>
    <p:sldId id="260" r:id="rId9"/>
    <p:sldId id="279" r:id="rId10"/>
    <p:sldId id="280" r:id="rId11"/>
    <p:sldId id="281" r:id="rId12"/>
    <p:sldId id="274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66"/>
    <a:srgbClr val="FFCC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901" y="-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FFFF99">
            <a:alpha val="8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9454" y="6286520"/>
            <a:ext cx="2000264" cy="35718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19.10.2018г.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500174"/>
            <a:ext cx="785818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Рабочая программа воспитателя ДОО:</a:t>
            </a:r>
          </a:p>
          <a:p>
            <a:pPr algn="ctr"/>
            <a:r>
              <a:rPr lang="ru-RU" sz="28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 планирования до оценки качества образовательного процесса</a:t>
            </a:r>
            <a:endParaRPr lang="ru-RU" sz="2800" b="1" cap="none" spc="0" dirty="0">
              <a:ln w="24500" cmpd="dbl">
                <a:solidFill>
                  <a:schemeClr val="tx2">
                    <a:lumMod val="50000"/>
                  </a:schemeClr>
                </a:solidFill>
                <a:prstDash val="solid"/>
                <a:miter lim="800000"/>
              </a:ln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1589" y="3857628"/>
            <a:ext cx="40343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Извекова Галина Михайловна,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старший воспитатель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МБДОУ Аннинский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/с ОРВ «Росток»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КАРТА ИНДИВИДУАЛЬНОГО СОПРОВОЖДЕНИЯ</a:t>
            </a:r>
            <a:b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 , возраст ребенка _____________________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1538" y="1428736"/>
          <a:ext cx="7572430" cy="3897375"/>
        </p:xfrm>
        <a:graphic>
          <a:graphicData uri="http://schemas.openxmlformats.org/drawingml/2006/table">
            <a:tbl>
              <a:tblPr/>
              <a:tblGrid>
                <a:gridCol w="680314"/>
                <a:gridCol w="1248512"/>
                <a:gridCol w="1428760"/>
                <a:gridCol w="1357322"/>
                <a:gridCol w="1428760"/>
                <a:gridCol w="1428762"/>
              </a:tblGrid>
              <a:tr h="1249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Дата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Инициатива</a:t>
                      </a: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 и задачи сопровождения</a:t>
                      </a: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сопровождения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Эмоциональное восприятие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Результаты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(Личностное развитие/ Результаты деятельности)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9827"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052" marR="580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143800" cy="928694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</a:pPr>
            <a:r>
              <a:rPr lang="ru-RU" sz="800" b="1" dirty="0" smtClean="0">
                <a:latin typeface="Calibri" pitchFamily="34" charset="0"/>
                <a:ea typeface="NewtonC"/>
                <a:cs typeface="Times New Roman" pitchFamily="18" charset="0"/>
              </a:rPr>
              <a:t/>
            </a:r>
            <a:br>
              <a:rPr lang="ru-RU" sz="800" b="1" dirty="0" smtClean="0">
                <a:latin typeface="Calibri" pitchFamily="34" charset="0"/>
                <a:ea typeface="NewtonC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ea typeface="NewtonC"/>
                <a:cs typeface="Times New Roman" pitchFamily="18" charset="0"/>
              </a:rPr>
              <a:t>КАРТА АНАЛИЗА РАБОЧЕЙ ПРОГРАММЫ ПЕДАГОГА</a:t>
            </a:r>
            <a:br>
              <a:rPr lang="ru-RU" sz="1400" b="1" dirty="0" smtClean="0">
                <a:latin typeface="Times New Roman" pitchFamily="18" charset="0"/>
                <a:ea typeface="NewtonC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ea typeface="NewtonC"/>
                <a:cs typeface="Times New Roman" pitchFamily="18" charset="0"/>
              </a:rPr>
              <a:t>Группа №_________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ea typeface="NewtonC"/>
                <a:cs typeface="Times New Roman" pitchFamily="18" charset="0"/>
              </a:rPr>
              <a:t>Педагоги _______________________________________________________________</a:t>
            </a:r>
            <a:r>
              <a:rPr lang="ru-RU" sz="800" b="1" dirty="0" smtClean="0">
                <a:latin typeface="Calibri" pitchFamily="34" charset="0"/>
                <a:ea typeface="NewtonC"/>
                <a:cs typeface="Times New Roman" pitchFamily="18" charset="0"/>
              </a:rPr>
              <a:t>_____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 smtClean="0">
                <a:latin typeface="Arial" pitchFamily="34" charset="0"/>
                <a:cs typeface="Arial" pitchFamily="34" charset="0"/>
              </a:rPr>
            </a:br>
            <a:endParaRPr lang="ru-RU" sz="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33207" y="1641348"/>
          <a:ext cx="6896445" cy="4414901"/>
        </p:xfrm>
        <a:graphic>
          <a:graphicData uri="http://schemas.openxmlformats.org/drawingml/2006/table">
            <a:tbl>
              <a:tblPr/>
              <a:tblGrid>
                <a:gridCol w="4597150"/>
                <a:gridCol w="2299295"/>
              </a:tblGrid>
              <a:tr h="480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NewtonC"/>
                          <a:cs typeface="Times New Roman"/>
                        </a:rPr>
                        <a:t>Критерий оценивания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NewtonC"/>
                          <a:cs typeface="Times New Roman"/>
                        </a:rPr>
                        <a:t>Соответствие +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NewtonC"/>
                          <a:cs typeface="Times New Roman"/>
                        </a:rPr>
                        <a:t>Несоответствие 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NewtonC"/>
                          <a:cs typeface="Times New Roman"/>
                        </a:rPr>
                        <a:t>Соответствие структуры написания рабочей программы утвержденной Положением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NewtonC"/>
                          <a:cs typeface="Times New Roman"/>
                        </a:rPr>
                        <a:t>Соответствие содержания программы  решению задач Основной образовательной программы ДОО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NewtonC"/>
                          <a:cs typeface="Times New Roman"/>
                        </a:rPr>
                        <a:t>Соответствие форм, методов, средств , выбранных для реализации программы возрастным особенностям детей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7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NewtonC"/>
                          <a:cs typeface="Times New Roman"/>
                        </a:rPr>
                        <a:t>Насыщенность РППС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NewtonC"/>
                          <a:cs typeface="Times New Roman"/>
                        </a:rPr>
                        <a:t>Разнообразие форм </a:t>
                      </a:r>
                      <a:r>
                        <a:rPr lang="ru-RU" sz="1400" dirty="0">
                          <a:latin typeface="Times New Roman"/>
                          <a:ea typeface="NewtonC"/>
                          <a:cs typeface="Times New Roman"/>
                        </a:rPr>
                        <a:t>взаимодействия с родителями (законными представителями) обучающихся (воспитанников) по каждой теме образовательного события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NewtonC"/>
                          <a:cs typeface="Times New Roman"/>
                        </a:rPr>
                        <a:t>Привлечение</a:t>
                      </a:r>
                      <a:r>
                        <a:rPr lang="ru-RU" sz="1400" baseline="0" dirty="0" smtClean="0">
                          <a:latin typeface="Times New Roman"/>
                          <a:ea typeface="NewtonC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NewtonC"/>
                          <a:cs typeface="Times New Roman"/>
                        </a:rPr>
                        <a:t>социального  окружения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NewtonC"/>
                          <a:cs typeface="Times New Roman"/>
                        </a:rPr>
                        <a:t>Качество  </a:t>
                      </a:r>
                      <a:r>
                        <a:rPr lang="ru-RU" sz="1400" dirty="0">
                          <a:latin typeface="Times New Roman"/>
                          <a:ea typeface="NewtonC"/>
                          <a:cs typeface="Times New Roman"/>
                        </a:rPr>
                        <a:t>итоговых мероприятий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NewtonC"/>
                          <a:cs typeface="Times New Roman"/>
                        </a:rPr>
                        <a:t>Наличие </a:t>
                      </a:r>
                      <a:r>
                        <a:rPr lang="ru-RU" sz="1400" dirty="0">
                          <a:latin typeface="Times New Roman"/>
                          <a:ea typeface="NewtonC"/>
                          <a:cs typeface="Times New Roman"/>
                        </a:rPr>
                        <a:t>приложений к программе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rgbClr val="FFCCFF"/>
          </a:solidFill>
          <a:ln w="19050">
            <a:solidFill>
              <a:schemeClr val="accent4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85852" y="357166"/>
            <a:ext cx="7286676" cy="4286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ПЛАНИРОВАНИЕ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85852" y="1000108"/>
            <a:ext cx="7286676" cy="6429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Анализ рабочих программ на предмет соответствия Положению о  рабочей программе педагога МБДОУ Аннинский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/с ОРВ «Росток»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85852" y="1928802"/>
            <a:ext cx="7286676" cy="42862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85852" y="2643182"/>
            <a:ext cx="7286676" cy="6429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Анализ качества реализации Модели построения образовательной деятельности, принятой в МБДОУ Аннинский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/с ОРВ «Росток»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285852" y="3571876"/>
            <a:ext cx="7286676" cy="4286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285852" y="4286256"/>
            <a:ext cx="7286676" cy="114300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педагогической  документации  по сопровождению детских инициатив;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Анализ результатов педагогического мониторинга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rgbClr val="FFCCFF"/>
          </a:solidFill>
          <a:ln w="19050">
            <a:solidFill>
              <a:schemeClr val="accent4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2714620"/>
            <a:ext cx="785818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БЛАГОДАРИМ   ЗА   ВНИМАНИЕ !</a:t>
            </a:r>
            <a:endParaRPr lang="ru-RU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357290" y="1214422"/>
            <a:ext cx="721523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внесение изменений в  Положение о рабочей программе педагога относительно структуры ее написания;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индивидуальные и общие консультации;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деятельности постоянно действующего семинара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1357298"/>
            <a:ext cx="750099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способы и формы организации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субъект-субъектных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отношений педагогов с детьми;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интеграция образовательных направлений;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технологичность образовательного процесса;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вопросы организации групповой развивающей среды.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00100" y="142852"/>
            <a:ext cx="8001056" cy="57150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Календарь тем образовательных событий на 2018-2019 учебный 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85853" y="500027"/>
          <a:ext cx="7500989" cy="6219227"/>
        </p:xfrm>
        <a:graphic>
          <a:graphicData uri="http://schemas.openxmlformats.org/drawingml/2006/table">
            <a:tbl>
              <a:tblPr/>
              <a:tblGrid>
                <a:gridCol w="595315"/>
                <a:gridCol w="3995187"/>
                <a:gridCol w="1553998"/>
                <a:gridCol w="1356489"/>
              </a:tblGrid>
              <a:tr h="2887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9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9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образовательного события / Приоритетное направление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Сроки реализации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(1 и 2 недели)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Куратор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«Я. Моя семья. Моя Родина».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Познавательное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развитие  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03.09-07.09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Черкасова Н.В., педагог-психолог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10.09-14.09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«Активный отдых».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Физическое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17.09-21.09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Карязова Н.В., инстр.по физ.культ.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24.09-28.09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«Наш детский сад». </a:t>
                      </a: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Худож.эстетич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развитие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01.10-05.10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Рыжова О.В., педагог доп.обр.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44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08.10-12.10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«В гостях у сказки».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Речевое 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15.10-19.10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Никитина Е.И., учитель-логопед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44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22.10-26.10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«В мире взрослых людей. Неделя вежливости».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Познавательное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29.10-02.11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Рыжова О.В., педагог доп.обр.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06.11-09.11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«Если хочешь быть здоров!».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Физическое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12.11-16.11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Карязова Н.В., инстр.по физ.культ.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19.11-23.11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«Путешествие в мир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интересных  вещей» (Музейная педагогика).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Речевое 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26.11-30.11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Извекова Г.М., старший воспитатель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03.12-07.12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«Музыкальная гостиная». </a:t>
                      </a: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Худож.эстетич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10.12-14.12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Прядко К.В., муз.рук.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44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17.12-21.12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«Один за всех и  все за одного!» (Права ребенка).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Познавательное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24.12-29.12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Сальникова Ю..В., педагог-психолог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09.01-11.01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«Это чудо – красота». </a:t>
                      </a: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Худож.эстетич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14.01-18.01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Полукарова С.С., педагог доп.обр.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44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21.01-25.01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«Придумай и расскажи».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Речевое 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28.01-01.02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Никитина Е.И., учитель-логопед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44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04.02-08.02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«В здоровом теле – здоровый дух!».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Физическое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11.02-15.02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Карязова Н.В., инстр.по физ.культ.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18.02-22.02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«Неделя вопросов и ответов».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Познавательное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25.02-01.03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Сальникова Ю.В., педагог-психолог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04.03-15.03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«В мире художественных жанров». </a:t>
                      </a: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Худож.эстетич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18.03-22.03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Полукарова С.С., педагог доп.обр.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25.03-29.03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«Такие разные звуки» «Где прячется буква?».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Речевое развитие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01.04-05.04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Никитина Е.И., учитель-логопед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44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08.04-12.04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«Голубка» (Духовно-нравственное воспитание).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Речевое развитие./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Худож.эстетич.развитие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15.04-19.04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Прядко К.В., муз.рук.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22.04-26.04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«Спортивная игротека».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Физическое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29.04-08.05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Рыжова О.В., педагог доп.обр.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44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13.05-17.05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«Мир». 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Познавательное развитие./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Физическое развитие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20.05-24.05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Извекова Г.М., старший воспитатель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78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27.05-31.05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196" marR="28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943880" cy="65403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Модель реализации образовательной деятельности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1000100" y="857233"/>
          <a:ext cx="7858180" cy="5624741"/>
        </p:xfrm>
        <a:graphic>
          <a:graphicData uri="http://schemas.openxmlformats.org/drawingml/2006/table">
            <a:tbl>
              <a:tblPr/>
              <a:tblGrid>
                <a:gridCol w="3929090"/>
                <a:gridCol w="3929090"/>
              </a:tblGrid>
              <a:tr h="7663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 неделя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(Выявление и формирование инициативы)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992313" algn="l"/>
                          <a:tab pos="2414588" algn="ctr"/>
                        </a:tabLst>
                      </a:pPr>
                      <a:r>
                        <a:rPr kumimoji="0" lang="ru-RU" sz="13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 неделя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992313" algn="l"/>
                          <a:tab pos="2414588" algn="ctr"/>
                        </a:tabLst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(Реализация инициатив)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594"/>
                    </a:solidFill>
                  </a:tcPr>
                </a:tc>
              </a:tr>
              <a:tr h="1160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Организация и мотивация детей.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Заседания Детского Совета.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Составление плана деятельности (макета информационного поля)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Разработка программ поддержки детских инициатив.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Реализация детских инициатив через различные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формы работы в клубах, секциях, студиях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</a:tr>
              <a:tr h="557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Обновление  центров  активности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Продолжение игровых занятий в центрах активности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</a:tr>
              <a:tr h="1160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Совместная и индивидуальная работа детей в  центрах активности.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Работа клубов, секций, студий по образовательному событию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Привлечение социальных партнеров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</a:tr>
              <a:tr h="624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Выявление детских инициатив и интересов.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Заполнение Карты интересов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Подведение итогов на заседании Детского Совета. 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Презентация результатов.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</a:tr>
              <a:tr h="1160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Анализ Карты интересов.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Определение педагогов по сопровождению.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Информирование родителей (законных представителей)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Заполнение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портфолио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75032" marR="75032" marT="37516" marB="3751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85786" y="285728"/>
            <a:ext cx="8229600" cy="7254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Планирование образовательной деятельности (таблица)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85852" y="1071546"/>
          <a:ext cx="7429552" cy="5384695"/>
        </p:xfrm>
        <a:graphic>
          <a:graphicData uri="http://schemas.openxmlformats.org/drawingml/2006/table">
            <a:tbl>
              <a:tblPr/>
              <a:tblGrid>
                <a:gridCol w="2838050"/>
                <a:gridCol w="2376157"/>
                <a:gridCol w="2215345"/>
              </a:tblGrid>
              <a:tr h="333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образовательного события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Приоритетное направление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Время реализации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Цель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Планируемый результат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6756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Содержание образовательного события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Задачи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Формы работы с детьми, педагогические технологии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3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пн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3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3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ср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3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чт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33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пт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РППС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Взаимодействие с родителями/ социальным окружением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Итоговое мероприятие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370" marR="31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571612"/>
            <a:ext cx="2786082" cy="5715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 неделя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1643050"/>
            <a:ext cx="2786082" cy="5000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неделя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2643174" y="2357430"/>
            <a:ext cx="142876" cy="500066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715272" y="2357430"/>
            <a:ext cx="142876" cy="500066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000760" y="2357430"/>
            <a:ext cx="142876" cy="500066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785918" y="3143248"/>
            <a:ext cx="214314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соответствии с рабочей программой педагога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786314" y="3214686"/>
            <a:ext cx="2071702" cy="135732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Деятельность педагога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поддержке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детских инициатив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7000892" y="3214686"/>
            <a:ext cx="2000264" cy="128588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Осуществление выбора студий детьми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00298" y="500042"/>
            <a:ext cx="5231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Реализация образовательного события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2428860" y="21429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МОДЕЛЬНО-КОНСТРУКТОРСКИЙ 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КЛУБ «ВИНТИК»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142976" y="200024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МАСТЕРСКАЯ ЮНОГО ОРАТОРА 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«РЕЧИ-ТИКИ-ТАВИЯ»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21429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ПОЗНАВАТЕЛЬНЫЙ КЛУБ 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«БЮРО ИДЕЙ»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5528450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71480"/>
            <a:ext cx="729805" cy="771449"/>
          </a:xfrm>
          <a:prstGeom prst="rect">
            <a:avLst/>
          </a:prstGeom>
          <a:noFill/>
        </p:spPr>
      </p:pic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3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pic>
        <p:nvPicPr>
          <p:cNvPr id="23" name="Рисунок 22" descr="http://www.illustrationsof.com/royalty-free-playing-clipart-illustration-1182178.jpg"/>
          <p:cNvPicPr/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714356"/>
            <a:ext cx="92869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1142976" y="378619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СПОРТИВНЫЙ КЛУБ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«ПЪЕДЕСТАЛ»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71868" y="200024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ХУДОЖЕСТВЕННАЯ СТУДИЯ 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«МАСТЕРСЛАВЛЬ»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14876" y="21429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ЕСТЕСТВЕННО-НАУЧНАЯ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ЛАБОРАТОРИЯ 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«ФАНТАЗЕРЫ-ИЗОБРЕТАТЕЛИ»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00760" y="200024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ТВОРЧЕСКАЯ СТУДИЯ 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«ГРАЦИЯ»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71868" y="378619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СТУДИЯ НЕОФОРМЛЕННЫХ МАТЕРИАЛОВ</a:t>
            </a: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«ПРОСТРАНСТВО ТВОРЧЕСТВА»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000860" y="21429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СТУДИЯ МАТЕМАТИКИ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«ЗНАЙКА»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000760" y="3786190"/>
            <a:ext cx="2143140" cy="16430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АНСАМБЛЬ 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«ШУМОРЯТА»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Рисунок 33" descr="http://funforkids.ru/pictures/school23/school2301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428604"/>
            <a:ext cx="1571636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Рисунок 34" descr="http://static.diary.ru/userdir/3/1/0/4/3104098/8144151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1604" y="2428868"/>
            <a:ext cx="1285884" cy="919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" name="Рисунок 35" descr="https://25mb.ru/img/picture/Jun/28/abd26db726c1433fa3bee037f3a8e582/7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00496" y="2500306"/>
            <a:ext cx="135732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36" descr="http://mypresentation.ru/documents/3c137d34865b2984773555da7cb150e5/img14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29388" y="2285992"/>
            <a:ext cx="1428760" cy="1071550"/>
          </a:xfrm>
          <a:prstGeom prst="flowChartAlternateProcess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8" name="Рисунок 37" descr="http://formusical.ru/wa-data/public/photos/24/03/324/324.970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388" y="4071942"/>
            <a:ext cx="1236323" cy="1070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9" name="Рисунок 38" descr="http://0.s3.envato.com/files/112934704/pv_590.jpg"/>
          <p:cNvPicPr/>
          <p:nvPr/>
        </p:nvPicPr>
        <p:blipFill>
          <a:blip r:embed="rId10" cstate="print">
            <a:clrChange>
              <a:clrFrom>
                <a:srgbClr val="E2E9EF"/>
              </a:clrFrom>
              <a:clrTo>
                <a:srgbClr val="E2E9E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143380"/>
            <a:ext cx="1071570" cy="87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Рисунок 39" descr="http://co8tula.ru/upload/iblock/c07/c0711b0d030a7d0f30490f93a15ceea6.jpg"/>
          <p:cNvPicPr/>
          <p:nvPr/>
        </p:nvPicPr>
        <p:blipFill>
          <a:blip r:embed="rId11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571480"/>
            <a:ext cx="114300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4214810" y="4286256"/>
            <a:ext cx="785818" cy="500063"/>
          </a:xfrm>
          <a:prstGeom prst="irregularSeal2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внутренняя память 8"/>
          <p:cNvSpPr/>
          <p:nvPr/>
        </p:nvSpPr>
        <p:spPr>
          <a:xfrm rot="16200000">
            <a:off x="-3000386" y="3000389"/>
            <a:ext cx="6858000" cy="857221"/>
          </a:xfrm>
          <a:prstGeom prst="flowChartInternalStorage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989792"/>
              </a:clrFrom>
              <a:clrTo>
                <a:srgbClr val="989792">
                  <a:alpha val="0"/>
                </a:srgbClr>
              </a:clrTo>
            </a:clrChange>
            <a:lum bright="40000" contrast="-40000"/>
          </a:blip>
          <a:stretch>
            <a:fillRect/>
          </a:stretch>
        </p:blipFill>
        <p:spPr>
          <a:xfrm>
            <a:off x="0" y="5572141"/>
            <a:ext cx="857224" cy="128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214414" y="6488668"/>
            <a:ext cx="6929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МБДОУ Аннинский </a:t>
            </a:r>
            <a:r>
              <a:rPr lang="ru-RU" sz="1600" b="1" dirty="0" err="1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д</a:t>
            </a:r>
            <a:r>
              <a:rPr lang="ru-RU" sz="1600" b="1" dirty="0" smtClean="0">
                <a:solidFill>
                  <a:schemeClr val="bg1">
                    <a:lumMod val="75000"/>
                  </a:schemeClr>
                </a:solidFill>
                <a:latin typeface="Microsoft YaHei UI" pitchFamily="34" charset="-122"/>
                <a:ea typeface="Microsoft YaHei UI" pitchFamily="34" charset="-122"/>
                <a:cs typeface="Aharoni" pitchFamily="2" charset="-79"/>
              </a:rPr>
              <a:t>/с ОРВ «Росток»</a:t>
            </a:r>
            <a:endParaRPr lang="ru-RU" sz="1600" b="1" dirty="0">
              <a:solidFill>
                <a:schemeClr val="bg1">
                  <a:lumMod val="75000"/>
                </a:schemeClr>
              </a:solidFill>
              <a:latin typeface="Microsoft YaHei UI" pitchFamily="34" charset="-122"/>
              <a:ea typeface="Microsoft YaHei UI" pitchFamily="34" charset="-122"/>
              <a:cs typeface="Aharoni" pitchFamily="2" charset="-79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00100" y="1000108"/>
          <a:ext cx="3786214" cy="5357850"/>
        </p:xfrm>
        <a:graphic>
          <a:graphicData uri="http://schemas.openxmlformats.org/drawingml/2006/table">
            <a:tbl>
              <a:tblPr/>
              <a:tblGrid>
                <a:gridCol w="1235852"/>
                <a:gridCol w="68478"/>
                <a:gridCol w="2481884"/>
              </a:tblGrid>
              <a:tr h="215731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Педагог (ФИО, должность):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73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Дата начала: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Дата завершения: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437211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Тема и время проведения образовательного события: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0592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Воспитанники (Ф.И., возраст, группа):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1321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Инициатива (кратко):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4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Цель и задачи сопровождения: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0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Планируемые результаты личностного развития детей: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2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Форма сопровождения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633" marR="32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571604" y="214290"/>
            <a:ext cx="66443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КАРТА СОПРОВОЖДЕНИЯ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обучающегося (воспитанника) МБДОУ Аннинский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/с ОРВ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Росток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072066" y="1000108"/>
          <a:ext cx="3929090" cy="5377140"/>
        </p:xfrm>
        <a:graphic>
          <a:graphicData uri="http://schemas.openxmlformats.org/drawingml/2006/table">
            <a:tbl>
              <a:tblPr/>
              <a:tblGrid>
                <a:gridCol w="1285884"/>
                <a:gridCol w="2643206"/>
              </a:tblGrid>
              <a:tr h="995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Содержание. Ход сопровождения (кратко)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829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Степень участия каждого ребенка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1161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Вовлечение родителей (законных представителей) </a:t>
                      </a:r>
                      <a:r>
                        <a:rPr lang="ru-RU" sz="1200" b="1" i="1">
                          <a:latin typeface="Times New Roman"/>
                          <a:ea typeface="Times New Roman"/>
                          <a:cs typeface="Times New Roman"/>
                        </a:rPr>
                        <a:t>(если предусмотрено)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1161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Вовлечение социокультурного окружения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  <a:cs typeface="Times New Roman"/>
                        </a:rPr>
                        <a:t>(если предусмотрено)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497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Примечание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165921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Подпись 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педагога:____________________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</TotalTime>
  <Words>980</Words>
  <PresentationFormat>Экран (4:3)</PresentationFormat>
  <Paragraphs>319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19.10.2018г.</vt:lpstr>
      <vt:lpstr>Слайд 2</vt:lpstr>
      <vt:lpstr>Слайд 3</vt:lpstr>
      <vt:lpstr>Календарь тем образовательных событий на 2018-2019 учебный год </vt:lpstr>
      <vt:lpstr>Модель реализации образовательной деятельности</vt:lpstr>
      <vt:lpstr>Планирование образовательной деятельности (таблица)</vt:lpstr>
      <vt:lpstr>Слайд 7</vt:lpstr>
      <vt:lpstr>Слайд 8</vt:lpstr>
      <vt:lpstr>Слайд 9</vt:lpstr>
      <vt:lpstr>КАРТА ИНДИВИДУАЛЬНОГО СОПРОВОЖДЕНИЯ ФИ , возраст ребенка _____________________ </vt:lpstr>
      <vt:lpstr> КАРТА АНАЛИЗА РАБОЧЕЙ ПРОГРАММЫ ПЕДАГОГА Группа №_________ Педагоги ____________________________________________________________________ 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мм2</cp:lastModifiedBy>
  <cp:revision>75</cp:revision>
  <dcterms:created xsi:type="dcterms:W3CDTF">2018-03-19T10:51:38Z</dcterms:created>
  <dcterms:modified xsi:type="dcterms:W3CDTF">2018-10-19T04:12:29Z</dcterms:modified>
</cp:coreProperties>
</file>